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72" r:id="rId4"/>
    <p:sldId id="273" r:id="rId5"/>
    <p:sldId id="275" r:id="rId6"/>
    <p:sldId id="285" r:id="rId7"/>
    <p:sldId id="284" r:id="rId8"/>
    <p:sldId id="276" r:id="rId9"/>
    <p:sldId id="277" r:id="rId10"/>
    <p:sldId id="278" r:id="rId11"/>
    <p:sldId id="279" r:id="rId12"/>
    <p:sldId id="281" r:id="rId13"/>
    <p:sldId id="283" r:id="rId14"/>
    <p:sldId id="286" r:id="rId15"/>
    <p:sldId id="282" r:id="rId16"/>
    <p:sldId id="280" r:id="rId17"/>
    <p:sldId id="268" r:id="rId18"/>
    <p:sldId id="257" r:id="rId19"/>
    <p:sldId id="258" r:id="rId20"/>
    <p:sldId id="259" r:id="rId21"/>
    <p:sldId id="260" r:id="rId22"/>
    <p:sldId id="261" r:id="rId23"/>
    <p:sldId id="263" r:id="rId24"/>
    <p:sldId id="269" r:id="rId25"/>
    <p:sldId id="270" r:id="rId26"/>
    <p:sldId id="271" r:id="rId27"/>
    <p:sldId id="264" r:id="rId28"/>
    <p:sldId id="266" r:id="rId29"/>
    <p:sldId id="262" r:id="rId30"/>
    <p:sldId id="267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9B0FDA-E09A-6D41-8F62-E5E3D9367299}">
          <p14:sldIdLst>
            <p14:sldId id="256"/>
            <p14:sldId id="274"/>
            <p14:sldId id="272"/>
            <p14:sldId id="273"/>
            <p14:sldId id="275"/>
            <p14:sldId id="285"/>
            <p14:sldId id="284"/>
            <p14:sldId id="276"/>
            <p14:sldId id="277"/>
            <p14:sldId id="278"/>
            <p14:sldId id="279"/>
            <p14:sldId id="281"/>
            <p14:sldId id="283"/>
            <p14:sldId id="286"/>
            <p14:sldId id="282"/>
            <p14:sldId id="280"/>
            <p14:sldId id="268"/>
            <p14:sldId id="257"/>
            <p14:sldId id="258"/>
            <p14:sldId id="259"/>
            <p14:sldId id="260"/>
            <p14:sldId id="261"/>
            <p14:sldId id="263"/>
            <p14:sldId id="269"/>
            <p14:sldId id="270"/>
            <p14:sldId id="271"/>
            <p14:sldId id="264"/>
            <p14:sldId id="266"/>
            <p14:sldId id="262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5628"/>
    <a:srgbClr val="FF7F00"/>
    <a:srgbClr val="E41A1C"/>
    <a:srgbClr val="377EB8"/>
    <a:srgbClr val="4DB04A"/>
    <a:srgbClr val="984EA3"/>
    <a:srgbClr val="B6B622"/>
    <a:srgbClr val="FFFF32"/>
    <a:srgbClr val="999999"/>
    <a:srgbClr val="F78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6"/>
    <p:restoredTop sz="94395"/>
  </p:normalViewPr>
  <p:slideViewPr>
    <p:cSldViewPr snapToGrid="0">
      <p:cViewPr>
        <p:scale>
          <a:sx n="182" d="100"/>
          <a:sy n="182" d="100"/>
        </p:scale>
        <p:origin x="-36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051B1-ED76-ED4F-BB28-A5F6921A94C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6295C-FCB9-1F49-8F59-B46C3AD6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6295C-FCB9-1F49-8F59-B46C3AD6F5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0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616C7-4A93-42B3-8476-FD700A66B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88DA1-DE87-D7C5-80E5-3A8779392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CCE6-1A07-CDD4-7823-852A5850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0AABD-D082-2B09-3C33-E8947FBE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79A43-72D3-3818-6483-0A251753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5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B003-14C5-B237-85AE-E81F3D6E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B24B0-4859-932F-6459-8C4CE33D8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A6BE7-34E6-9D73-D228-66C72FAE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815C-39FD-BF11-92FA-83413D53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ADAED-BC68-8032-80A3-C193F5CE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3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0C771-B94B-41AF-2117-AA8A13F83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1A63D-DF76-6918-ADB7-5B97BBD0E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FDDC7-4F80-E4FC-C445-6D1AC111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32C51-D121-4E86-AA93-3A3F0296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86FC6-16CE-7A8F-3FE2-DA920C0E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86BF-4B53-D7FD-E1BA-33C7F025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CEDA-A09A-7DF8-3568-03FB28BBF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BA501-1DA4-3ECE-DF74-F9DB9A69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0F5E6-86A9-2B7C-6881-C858B327E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4D04D-3527-B819-488C-D72FFE2A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8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E842-9DFE-4464-E29F-284E03E61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2CC31-D94A-86E7-1533-5F6BC06D5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835DA-885D-4396-3096-D0ADE349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BF222-EA47-5DD7-BF0A-EA42417B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5F058-4290-17A9-DF1A-D5C96806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1465-89BC-2569-0278-9401895D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2385-DD4F-2749-0DB4-64A1000FF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02A0A-44D1-3DEF-09E2-5E5A5C6B2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47BDB-5135-B6B0-9D38-690A6FC7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6066A-299E-1196-20EC-0BBD6CB0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9ED05-A30A-6DF6-F0CD-0DE31885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1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6EEF-779A-51FB-318C-D8D001E1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C0CBF-72AD-D84E-973E-3DA8B48D3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522C0-C45F-227A-651F-93CB0EFF1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90141-8E6C-2026-7158-0582AD3E3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4E703-9F0C-ACDC-8F7B-DD91669C3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09584-3D04-11E1-9BFB-506EE8B3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4092A-A7A6-D579-134F-0F6E5F751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F6983-8653-06D1-26FB-24CBE4E4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8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89D4-F5EC-D493-162B-E099FF15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A2074-CAE2-75AC-39BB-ADC92074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E11C2-7DCA-5455-81CC-2FD318A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20B8-9A49-E267-6BDC-356A562A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942C2-F2AE-125D-D56E-1455FF03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BEEF6-B7A8-6002-4967-547E75AC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1C4C4-FED1-D266-F8B1-AD23F7C0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4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20C0-26C1-D1FD-6B08-9D0923C4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5352A-81B8-216A-1892-BD1CAE8DF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B7A78-D6D4-5159-BF1A-39A0EA19E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B6446-9F47-9EA4-D21E-89E89BEC1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DFB88-F034-88A7-2BD3-9BDDDB75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95152-041E-8D65-AF4E-D35EC868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9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54DB-00DF-E604-79C8-F2FF91F7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CB8A9-6C07-70B5-574B-76D4B97AD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3B17-1F86-BA10-B451-5CF8F7F27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9F86C-920C-C1E2-3DD1-A43EC90D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942E5-AA67-F5D2-45C6-BB49F706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1586-DB4D-717B-189C-CF692841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CD087-5609-9E0D-F38F-5983C02C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755F3-1569-5B6A-1610-2C836BB1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2D0E-912B-3F16-14D1-C3B1566B6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1CABC-9FDA-C14A-94E1-9957B7B6D8CB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F5DB3-A79B-D437-AFCB-0AAE1E792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1CCBE-A224-12CC-6B4D-AB16D9B02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hyperlink" Target="https://pathways.embl.d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303A9E0-EC7D-7F9E-B77D-2330B765D6BF}"/>
              </a:ext>
            </a:extLst>
          </p:cNvPr>
          <p:cNvSpPr txBox="1"/>
          <p:nvPr/>
        </p:nvSpPr>
        <p:spPr>
          <a:xfrm>
            <a:off x="2152396" y="1409176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466 KEGG Path “KO” ID’s pulled from I PATH3</a:t>
            </a:r>
          </a:p>
          <a:p>
            <a:r>
              <a:rPr lang="en-US" dirty="0"/>
              <a:t>VENN diagram used to intersect 4 EMPIRE organisms</a:t>
            </a:r>
          </a:p>
          <a:p>
            <a:r>
              <a:rPr lang="en-US" dirty="0"/>
              <a:t>KO ID had 812 gene ID’s identified</a:t>
            </a:r>
          </a:p>
          <a:p>
            <a:r>
              <a:rPr lang="en-US" dirty="0"/>
              <a:t>Gene ID annotation pulled during </a:t>
            </a:r>
            <a:r>
              <a:rPr lang="en-US" dirty="0" err="1"/>
              <a:t>metascape</a:t>
            </a:r>
            <a:r>
              <a:rPr lang="en-US" dirty="0"/>
              <a:t> analysis</a:t>
            </a:r>
          </a:p>
          <a:p>
            <a:r>
              <a:rPr lang="en-US" dirty="0"/>
              <a:t>MCODE identifies 9 core clusters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23F635-0E29-B554-106B-B1F0D443D69A}"/>
              </a:ext>
            </a:extLst>
          </p:cNvPr>
          <p:cNvSpPr txBox="1">
            <a:spLocks/>
          </p:cNvSpPr>
          <p:nvPr/>
        </p:nvSpPr>
        <p:spPr>
          <a:xfrm>
            <a:off x="60054" y="-418448"/>
            <a:ext cx="12496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/>
              <a:t>Comparison of KEGG pathways 4 EMPIRE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6A1D7-12CA-D917-393A-BD0627498EDC}"/>
              </a:ext>
            </a:extLst>
          </p:cNvPr>
          <p:cNvSpPr txBox="1"/>
          <p:nvPr/>
        </p:nvSpPr>
        <p:spPr>
          <a:xfrm>
            <a:off x="2152396" y="797551"/>
            <a:ext cx="6846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https://pathways.embl.de/</a:t>
            </a:r>
            <a:r>
              <a:rPr lang="en-US" dirty="0"/>
              <a:t>  -&gt; Log in -&gt; Go to the “Tools”</a:t>
            </a:r>
          </a:p>
          <a:p>
            <a:r>
              <a:rPr lang="en-US" dirty="0"/>
              <a:t>ARA, HSA, DME , MUS 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DA6DE181-4EFB-308E-D2A4-7BB149A44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87" y="777649"/>
            <a:ext cx="2890411" cy="1723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4D85F-3117-20DF-8270-78B96F99B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359" y="4164100"/>
            <a:ext cx="3605617" cy="263818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AD63DAC-C476-A87C-3C55-C72304E1A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665" y="1767369"/>
            <a:ext cx="850805" cy="85080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0888E83-1FC0-C746-89F3-6A3BF229C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3" y="825350"/>
            <a:ext cx="850805" cy="850805"/>
          </a:xfrm>
          <a:prstGeom prst="rect">
            <a:avLst/>
          </a:prstGeom>
        </p:spPr>
      </p:pic>
      <p:pic>
        <p:nvPicPr>
          <p:cNvPr id="15" name="Picture 14" descr="A picture containing text, athletic game, sport, basketball&#10;&#10;Description automatically generated">
            <a:extLst>
              <a:ext uri="{FF2B5EF4-FFF2-40B4-BE49-F238E27FC236}">
                <a16:creationId xmlns:a16="http://schemas.microsoft.com/office/drawing/2014/main" id="{3A5BE6AD-7B6A-0E36-831B-D0CD7FB7AA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13" y="844439"/>
            <a:ext cx="850805" cy="850805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C3030EC-F901-7715-00FF-0C623B957D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28" y="1770748"/>
            <a:ext cx="850805" cy="850805"/>
          </a:xfrm>
          <a:prstGeom prst="rect">
            <a:avLst/>
          </a:prstGeom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F50C9AF-2231-D348-93E2-99F6039942B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8858" y="2609232"/>
            <a:ext cx="2761977" cy="16448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9F65AB9-D8EE-FD74-4163-209E669A37A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38567"/>
          <a:stretch/>
        </p:blipFill>
        <p:spPr>
          <a:xfrm>
            <a:off x="60054" y="2716147"/>
            <a:ext cx="1639712" cy="1399514"/>
          </a:xfrm>
          <a:prstGeom prst="rect">
            <a:avLst/>
          </a:prstGeom>
        </p:spPr>
      </p:pic>
      <p:pic>
        <p:nvPicPr>
          <p:cNvPr id="23" name="Picture 22" descr="Scatter chart&#10;&#10;Description automatically generated">
            <a:extLst>
              <a:ext uri="{FF2B5EF4-FFF2-40B4-BE49-F238E27FC236}">
                <a16:creationId xmlns:a16="http://schemas.microsoft.com/office/drawing/2014/main" id="{7D1C4538-839B-0AB1-6C79-838DE648374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9113" y="2716147"/>
            <a:ext cx="7333246" cy="4121606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BCF6D3D-B709-1FF1-4F93-55A112FD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821" y="3754024"/>
            <a:ext cx="460193" cy="46019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13C0BEFB-9AA9-70B7-C1FD-92745229C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821" y="2714484"/>
            <a:ext cx="460193" cy="460193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28C32871-8EFE-C878-F884-BB6399BFC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3821" y="3223131"/>
            <a:ext cx="460193" cy="460193"/>
          </a:xfrm>
          <a:prstGeom prst="rect">
            <a:avLst/>
          </a:prstGeom>
        </p:spPr>
      </p:pic>
      <p:sp>
        <p:nvSpPr>
          <p:cNvPr id="28" name="Cross 27">
            <a:extLst>
              <a:ext uri="{FF2B5EF4-FFF2-40B4-BE49-F238E27FC236}">
                <a16:creationId xmlns:a16="http://schemas.microsoft.com/office/drawing/2014/main" id="{3F1718C9-23D6-9C8A-8D6F-92F8BB711687}"/>
              </a:ext>
            </a:extLst>
          </p:cNvPr>
          <p:cNvSpPr/>
          <p:nvPr/>
        </p:nvSpPr>
        <p:spPr>
          <a:xfrm>
            <a:off x="8511390" y="2834362"/>
            <a:ext cx="190477" cy="228994"/>
          </a:xfrm>
          <a:prstGeom prst="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>
            <a:extLst>
              <a:ext uri="{FF2B5EF4-FFF2-40B4-BE49-F238E27FC236}">
                <a16:creationId xmlns:a16="http://schemas.microsoft.com/office/drawing/2014/main" id="{1F1BBA89-286E-90B8-159F-75C44155C8E3}"/>
              </a:ext>
            </a:extLst>
          </p:cNvPr>
          <p:cNvSpPr/>
          <p:nvPr/>
        </p:nvSpPr>
        <p:spPr>
          <a:xfrm>
            <a:off x="8522874" y="3379624"/>
            <a:ext cx="190477" cy="228994"/>
          </a:xfrm>
          <a:prstGeom prst="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E1FEBBAD-5C7F-326A-08AF-0646E997FC23}"/>
              </a:ext>
            </a:extLst>
          </p:cNvPr>
          <p:cNvSpPr/>
          <p:nvPr/>
        </p:nvSpPr>
        <p:spPr>
          <a:xfrm>
            <a:off x="8525264" y="3827034"/>
            <a:ext cx="190477" cy="228994"/>
          </a:xfrm>
          <a:prstGeom prst="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1118BA5-AC8D-A414-011F-C0C892DFF320}"/>
              </a:ext>
            </a:extLst>
          </p:cNvPr>
          <p:cNvCxnSpPr>
            <a:stCxn id="24" idx="2"/>
          </p:cNvCxnSpPr>
          <p:nvPr/>
        </p:nvCxnSpPr>
        <p:spPr>
          <a:xfrm rot="5400000">
            <a:off x="10741062" y="1860231"/>
            <a:ext cx="924601" cy="494990"/>
          </a:xfrm>
          <a:prstGeom prst="bentConnector3">
            <a:avLst>
              <a:gd name="adj1" fmla="val -4157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3228326-34B2-5054-2572-D6936AB9466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354014" y="2944581"/>
            <a:ext cx="569852" cy="13572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6C754EB-003C-1B9F-9257-0027E013BB7D}"/>
              </a:ext>
            </a:extLst>
          </p:cNvPr>
          <p:cNvCxnSpPr>
            <a:cxnSpLocks/>
          </p:cNvCxnSpPr>
          <p:nvPr/>
        </p:nvCxnSpPr>
        <p:spPr>
          <a:xfrm>
            <a:off x="8354014" y="3478915"/>
            <a:ext cx="569852" cy="13572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5842ACE-AB31-B4A4-7B8E-1524217480C8}"/>
              </a:ext>
            </a:extLst>
          </p:cNvPr>
          <p:cNvCxnSpPr>
            <a:cxnSpLocks/>
          </p:cNvCxnSpPr>
          <p:nvPr/>
        </p:nvCxnSpPr>
        <p:spPr>
          <a:xfrm>
            <a:off x="8354014" y="3953957"/>
            <a:ext cx="569852" cy="13572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60385F9-0673-41FB-B160-EF2DA4415A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5210"/>
          <a:stretch/>
        </p:blipFill>
        <p:spPr>
          <a:xfrm>
            <a:off x="11036410" y="1714466"/>
            <a:ext cx="942122" cy="850805"/>
          </a:xfrm>
          <a:prstGeom prst="rect">
            <a:avLst/>
          </a:prstGeom>
        </p:spPr>
      </p:pic>
      <p:pic>
        <p:nvPicPr>
          <p:cNvPr id="24" name="Picture 23" descr="A picture containing text, athletic game, sport, basketball&#10;&#10;Description automatically generated">
            <a:extLst>
              <a:ext uri="{FF2B5EF4-FFF2-40B4-BE49-F238E27FC236}">
                <a16:creationId xmlns:a16="http://schemas.microsoft.com/office/drawing/2014/main" id="{A7D83FCE-1839-B4C9-72CB-541855388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5454" y="794621"/>
            <a:ext cx="850805" cy="850805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34B24A4-069E-B911-C21D-9C5F079DF072}"/>
              </a:ext>
            </a:extLst>
          </p:cNvPr>
          <p:cNvCxnSpPr>
            <a:cxnSpLocks/>
          </p:cNvCxnSpPr>
          <p:nvPr/>
        </p:nvCxnSpPr>
        <p:spPr>
          <a:xfrm rot="5400000">
            <a:off x="9688968" y="3900137"/>
            <a:ext cx="623649" cy="477443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9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8102E8-943E-C401-00C7-FF31A7E20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947019"/>
              </p:ext>
            </p:extLst>
          </p:nvPr>
        </p:nvGraphicFramePr>
        <p:xfrm>
          <a:off x="421871" y="0"/>
          <a:ext cx="10911535" cy="731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r>
                        <a:rPr dirty="0"/>
                        <a:t>Network</a:t>
                      </a:r>
                      <a:r>
                        <a:rPr lang="en-US" dirty="0"/>
                        <a:t> MCODE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_FINAL_MCODE_ALL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GO:0090407|organophosphate biosynthetic process|-100.0;GO:0019693|ribose phosphate metabolic process|-100.0;GO:0009259|ribonucleotide metabolic process|-100.0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GO:0006091|generation of precursor metabolites and energy|-100.0;hsa00190|Oxidative phosphorylation|-92.7;WP111|Electron transport chain: OXPHOS system in mitochondria|-81.5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GO:0055086|nucleobase-containing small molecule metabolic process|-43.1;GO:0009117|nucleotide metabolic process|-40.2;GO:0006753|nucleoside phosphate metabolic process|-39.9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GO:0006506|GPI anchor biosynthetic process|-34.3;GO:0006505|GPI anchor metabolic process|-34.0;GO:1901137|carbohydrate derivative biosynthetic process|-33.2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hsa01240|Biosynthesis of cofactors|-19.0;GO:0055086|nucleobase-containing small molecule metabolic process|-18.4;GO:0090407|organophosphate biosynthetic process|-14.7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GO:0090407|organophosphate biosynthetic process|-16.9;hsa00510|N-Glycan biosynthesis|-16.6;GO:1901137|carbohydrate derivative biosynthetic process|-14.7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WP4022|Pyrimidine metabolism|-31.5;hsa03020|RNA polymerase|-29.9;GO:0003899|DNA-directed 5'-3' RNA polymerase activity|-26.9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GO:0090407|organophosphate biosynthetic process|-15.3;GO:0046474|glycerophospholipid biosynthetic process|-14.0;GO:0045017|glycerolipid biosynthetic process|-13.6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GO:0046474|glycerophospholipid biosynthetic process|-8.7;GO:0045017|glycerolipid biosynthetic process|-8.6;GO:0008654|phospholipid biosynthetic process|-8.4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2648">
                <a:tc>
                  <a:txBody>
                    <a:bodyPr/>
                    <a:lstStyle/>
                    <a:p>
                      <a:r>
                        <a:t>_FINAL_SUB1_MCODE_9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GO:0008610|lipid biosynthetic process|-5.1;GO:0016773|phosphotransferase activity, alcohol group as acceptor|-5.0;GO:0016301|kinase activity|-4.9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52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3E743-639B-6F51-32BF-E1CF0512F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4" r="26013" b="60476"/>
          <a:stretch/>
        </p:blipFill>
        <p:spPr>
          <a:xfrm>
            <a:off x="3146644" y="748145"/>
            <a:ext cx="6188075" cy="675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F14D6-BA5C-F14D-7337-E11586CAA2ED}"/>
              </a:ext>
            </a:extLst>
          </p:cNvPr>
          <p:cNvSpPr txBox="1"/>
          <p:nvPr/>
        </p:nvSpPr>
        <p:spPr>
          <a:xfrm>
            <a:off x="193317" y="1642493"/>
            <a:ext cx="609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Red: Oxidative phosphorylation</a:t>
            </a:r>
          </a:p>
          <a:p>
            <a:r>
              <a:rPr lang="en-US" sz="1600" dirty="0"/>
              <a:t>Generation of precursor metabolites and energy</a:t>
            </a:r>
          </a:p>
          <a:p>
            <a:r>
              <a:rPr lang="en-US" sz="1600" dirty="0"/>
              <a:t>Electron transport chain: OXPHOS system in mitochondria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3BBC9-29C0-E3CD-C339-6D027C47ABB1}"/>
              </a:ext>
            </a:extLst>
          </p:cNvPr>
          <p:cNvSpPr txBox="1"/>
          <p:nvPr/>
        </p:nvSpPr>
        <p:spPr>
          <a:xfrm>
            <a:off x="283949" y="123110"/>
            <a:ext cx="6120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Blue: Nucleoside phosphate metabolic process</a:t>
            </a:r>
          </a:p>
          <a:p>
            <a:r>
              <a:rPr lang="en-US" sz="1600" dirty="0"/>
              <a:t>Nucleobase-containing small molecule metabolic process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AED92-7BD5-C53A-777A-3B31DF724E9A}"/>
              </a:ext>
            </a:extLst>
          </p:cNvPr>
          <p:cNvSpPr txBox="1"/>
          <p:nvPr/>
        </p:nvSpPr>
        <p:spPr>
          <a:xfrm>
            <a:off x="7463270" y="1933440"/>
            <a:ext cx="609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Green: </a:t>
            </a:r>
            <a:r>
              <a:rPr lang="en-US" sz="1600" dirty="0"/>
              <a:t>GPI anchor biosynthetic process</a:t>
            </a:r>
          </a:p>
          <a:p>
            <a:r>
              <a:rPr lang="en-US" sz="1600" dirty="0"/>
              <a:t>GPI anchor metabolic process</a:t>
            </a:r>
          </a:p>
          <a:p>
            <a:r>
              <a:rPr lang="en-US" sz="1600" dirty="0"/>
              <a:t>Carbohydrate derivative biosynthetic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8065D-4739-FA0D-FCCF-088B4EA5B01B}"/>
              </a:ext>
            </a:extLst>
          </p:cNvPr>
          <p:cNvSpPr txBox="1"/>
          <p:nvPr/>
        </p:nvSpPr>
        <p:spPr>
          <a:xfrm>
            <a:off x="7268441" y="0"/>
            <a:ext cx="6878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Purple: Biosynthesis of cofactors</a:t>
            </a:r>
          </a:p>
          <a:p>
            <a:r>
              <a:rPr lang="en-US" sz="1600" dirty="0"/>
              <a:t>nucleobase-containing small molecule metabolic process </a:t>
            </a:r>
          </a:p>
          <a:p>
            <a:r>
              <a:rPr lang="en-US" sz="1600" dirty="0"/>
              <a:t>organophosphate biosynthetic 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18531-5669-5534-CF73-CE12B084533E}"/>
              </a:ext>
            </a:extLst>
          </p:cNvPr>
          <p:cNvSpPr txBox="1"/>
          <p:nvPr/>
        </p:nvSpPr>
        <p:spPr>
          <a:xfrm>
            <a:off x="831817" y="2609935"/>
            <a:ext cx="70762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Orange: </a:t>
            </a:r>
            <a:r>
              <a:rPr lang="en-US" sz="1600" dirty="0"/>
              <a:t>Organophosphate biosynthetic process</a:t>
            </a:r>
          </a:p>
          <a:p>
            <a:r>
              <a:rPr lang="en-US" sz="1600" dirty="0"/>
              <a:t>Carbohydrate derivative biosynthetic process</a:t>
            </a:r>
          </a:p>
          <a:p>
            <a:r>
              <a:rPr lang="en-US" sz="1600" dirty="0"/>
              <a:t>N-Glycan biosynthesis</a:t>
            </a:r>
          </a:p>
          <a:p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4F325-B3B6-4AA9-4190-87C3A5AC98DE}"/>
              </a:ext>
            </a:extLst>
          </p:cNvPr>
          <p:cNvSpPr txBox="1"/>
          <p:nvPr/>
        </p:nvSpPr>
        <p:spPr>
          <a:xfrm>
            <a:off x="8040761" y="3581486"/>
            <a:ext cx="70762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Yellow: </a:t>
            </a:r>
            <a:r>
              <a:rPr lang="en-US" sz="1600" dirty="0"/>
              <a:t>Pyrimidine metabolism</a:t>
            </a:r>
          </a:p>
          <a:p>
            <a:r>
              <a:rPr lang="en-US" sz="1600" dirty="0"/>
              <a:t>RNA polymerase</a:t>
            </a:r>
          </a:p>
          <a:p>
            <a:r>
              <a:rPr lang="en-US" sz="1600" dirty="0"/>
              <a:t>DNA-directed 5'-3' RNA polymerase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21A73-1992-640C-54A1-12BC64D8A83F}"/>
              </a:ext>
            </a:extLst>
          </p:cNvPr>
          <p:cNvSpPr txBox="1"/>
          <p:nvPr/>
        </p:nvSpPr>
        <p:spPr>
          <a:xfrm>
            <a:off x="56722" y="5856364"/>
            <a:ext cx="7559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Brown: </a:t>
            </a:r>
            <a:r>
              <a:rPr lang="en-US" sz="1600" dirty="0" err="1"/>
              <a:t>Glycerolipid</a:t>
            </a:r>
            <a:r>
              <a:rPr lang="en-US" sz="1600" dirty="0"/>
              <a:t> biosynthetic process</a:t>
            </a:r>
          </a:p>
          <a:p>
            <a:r>
              <a:rPr lang="en-US" sz="1600" dirty="0"/>
              <a:t>organophosphate biosynthetic process</a:t>
            </a:r>
          </a:p>
          <a:p>
            <a:r>
              <a:rPr lang="en-US" sz="1600" dirty="0"/>
              <a:t>glycerophospholipid biosynthetic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7B1A4-B1EA-65DE-50E9-189C1D1F5E6E}"/>
              </a:ext>
            </a:extLst>
          </p:cNvPr>
          <p:cNvSpPr txBox="1"/>
          <p:nvPr/>
        </p:nvSpPr>
        <p:spPr>
          <a:xfrm>
            <a:off x="5764356" y="5866755"/>
            <a:ext cx="7559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Pink: </a:t>
            </a:r>
            <a:r>
              <a:rPr lang="en-US" sz="1600" dirty="0"/>
              <a:t>Glycerophospholipid biosynthetic process</a:t>
            </a:r>
          </a:p>
          <a:p>
            <a:r>
              <a:rPr lang="en-US" sz="1600" dirty="0" err="1"/>
              <a:t>Glycerolipid</a:t>
            </a:r>
            <a:r>
              <a:rPr lang="en-US" sz="1600" dirty="0"/>
              <a:t> biosynthetic process</a:t>
            </a:r>
          </a:p>
          <a:p>
            <a:r>
              <a:rPr lang="en-US" sz="1600" dirty="0"/>
              <a:t>Phospholipid biosynthetic 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F1976-E1E9-4EA4-A12B-16EF3E3EDEBF}"/>
              </a:ext>
            </a:extLst>
          </p:cNvPr>
          <p:cNvSpPr txBox="1"/>
          <p:nvPr/>
        </p:nvSpPr>
        <p:spPr>
          <a:xfrm>
            <a:off x="6999073" y="4937499"/>
            <a:ext cx="7559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Grey:</a:t>
            </a:r>
            <a:r>
              <a:rPr lang="en-US" sz="1600" dirty="0"/>
              <a:t> Kinase activity</a:t>
            </a:r>
          </a:p>
          <a:p>
            <a:r>
              <a:rPr lang="en-US" sz="1600" dirty="0"/>
              <a:t>Lipid biosynthetic process</a:t>
            </a:r>
          </a:p>
          <a:p>
            <a:r>
              <a:rPr lang="en-US" sz="1600" dirty="0"/>
              <a:t>Phosphotransferase activity, alcohol group as acceptor</a:t>
            </a:r>
          </a:p>
        </p:txBody>
      </p:sp>
    </p:spTree>
    <p:extLst>
      <p:ext uri="{BB962C8B-B14F-4D97-AF65-F5344CB8AC3E}">
        <p14:creationId xmlns:p14="http://schemas.microsoft.com/office/powerpoint/2010/main" val="23088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3E743-639B-6F51-32BF-E1CF0512F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4" r="26013" b="60476"/>
          <a:stretch/>
        </p:blipFill>
        <p:spPr>
          <a:xfrm>
            <a:off x="3177817" y="701081"/>
            <a:ext cx="6188075" cy="675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F14D6-BA5C-F14D-7337-E11586CAA2ED}"/>
              </a:ext>
            </a:extLst>
          </p:cNvPr>
          <p:cNvSpPr txBox="1"/>
          <p:nvPr/>
        </p:nvSpPr>
        <p:spPr>
          <a:xfrm>
            <a:off x="289143" y="876574"/>
            <a:ext cx="6094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E41A1C"/>
                </a:solidFill>
              </a:rPr>
              <a:t>Red: </a:t>
            </a:r>
            <a:r>
              <a:rPr lang="en-US" sz="1600" b="1" dirty="0"/>
              <a:t>OXPHOS system in mitochondria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3BBC9-29C0-E3CD-C339-6D027C47ABB1}"/>
              </a:ext>
            </a:extLst>
          </p:cNvPr>
          <p:cNvSpPr txBox="1"/>
          <p:nvPr/>
        </p:nvSpPr>
        <p:spPr>
          <a:xfrm>
            <a:off x="1866219" y="225353"/>
            <a:ext cx="6120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7EB8"/>
                </a:solidFill>
              </a:rPr>
              <a:t>Blue: </a:t>
            </a:r>
            <a:r>
              <a:rPr lang="en-US" sz="1600" b="1" dirty="0"/>
              <a:t>Nucleoside phosphate metabolic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AED92-7BD5-C53A-777A-3B31DF724E9A}"/>
              </a:ext>
            </a:extLst>
          </p:cNvPr>
          <p:cNvSpPr txBox="1"/>
          <p:nvPr/>
        </p:nvSpPr>
        <p:spPr>
          <a:xfrm>
            <a:off x="6248401" y="130435"/>
            <a:ext cx="495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4DB04A"/>
                </a:solidFill>
              </a:rPr>
              <a:t>Green: </a:t>
            </a:r>
            <a:r>
              <a:rPr lang="en-US" sz="1600" b="1" dirty="0"/>
              <a:t>GPI (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 glycosylphosphatidylinositol </a:t>
            </a:r>
            <a:r>
              <a:rPr lang="en-US" sz="1600" b="1" dirty="0"/>
              <a:t>) anchor biosynthetic and metabolic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8065D-4739-FA0D-FCCF-088B4EA5B01B}"/>
              </a:ext>
            </a:extLst>
          </p:cNvPr>
          <p:cNvSpPr txBox="1"/>
          <p:nvPr/>
        </p:nvSpPr>
        <p:spPr>
          <a:xfrm>
            <a:off x="7923108" y="1911815"/>
            <a:ext cx="68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84EA3"/>
                </a:solidFill>
              </a:rPr>
              <a:t>Purple: </a:t>
            </a:r>
            <a:r>
              <a:rPr lang="en-US" sz="1600" b="1" dirty="0"/>
              <a:t>Biosynthesis of cofactors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18531-5669-5534-CF73-CE12B084533E}"/>
              </a:ext>
            </a:extLst>
          </p:cNvPr>
          <p:cNvSpPr txBox="1"/>
          <p:nvPr/>
        </p:nvSpPr>
        <p:spPr>
          <a:xfrm>
            <a:off x="187037" y="2724633"/>
            <a:ext cx="7076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7F00"/>
                </a:solidFill>
              </a:rPr>
              <a:t>Orange: </a:t>
            </a:r>
            <a:r>
              <a:rPr lang="en-US" b="1" dirty="0"/>
              <a:t>Organophosphate and Carbohydrate derivative process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4F325-B3B6-4AA9-4190-87C3A5AC98DE}"/>
              </a:ext>
            </a:extLst>
          </p:cNvPr>
          <p:cNvSpPr txBox="1"/>
          <p:nvPr/>
        </p:nvSpPr>
        <p:spPr>
          <a:xfrm>
            <a:off x="7971421" y="3790197"/>
            <a:ext cx="707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6B622"/>
                </a:solidFill>
              </a:rPr>
              <a:t>Yellow: </a:t>
            </a:r>
            <a:r>
              <a:rPr lang="en-US" b="1" dirty="0"/>
              <a:t>Pyrimidine and RNA metabolism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21A73-1992-640C-54A1-12BC64D8A83F}"/>
              </a:ext>
            </a:extLst>
          </p:cNvPr>
          <p:cNvSpPr txBox="1"/>
          <p:nvPr/>
        </p:nvSpPr>
        <p:spPr>
          <a:xfrm>
            <a:off x="289143" y="6156919"/>
            <a:ext cx="755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A65628"/>
                </a:solidFill>
              </a:rPr>
              <a:t>Brown: </a:t>
            </a:r>
            <a:r>
              <a:rPr lang="en-US" b="1" dirty="0"/>
              <a:t>Glycerophospholipid biosynthesis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7B1A4-B1EA-65DE-50E9-189C1D1F5E6E}"/>
              </a:ext>
            </a:extLst>
          </p:cNvPr>
          <p:cNvSpPr txBox="1"/>
          <p:nvPr/>
        </p:nvSpPr>
        <p:spPr>
          <a:xfrm>
            <a:off x="5799720" y="6020643"/>
            <a:ext cx="755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781BF"/>
                </a:solidFill>
              </a:rPr>
              <a:t>Pink: </a:t>
            </a:r>
            <a:r>
              <a:rPr lang="en-US" b="1" dirty="0"/>
              <a:t>Phospholipid biosynthetic process </a:t>
            </a:r>
            <a:r>
              <a:rPr lang="en-US" sz="1800" b="1" dirty="0"/>
              <a:t>and metabolic process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F1976-E1E9-4EA4-A12B-16EF3E3EDEBF}"/>
              </a:ext>
            </a:extLst>
          </p:cNvPr>
          <p:cNvSpPr txBox="1"/>
          <p:nvPr/>
        </p:nvSpPr>
        <p:spPr>
          <a:xfrm>
            <a:off x="7083395" y="4946185"/>
            <a:ext cx="4992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999999"/>
                </a:solidFill>
              </a:rPr>
              <a:t>Grey:</a:t>
            </a:r>
            <a:r>
              <a:rPr lang="en-US" i="1" dirty="0">
                <a:solidFill>
                  <a:srgbClr val="999999"/>
                </a:solidFill>
              </a:rPr>
              <a:t> </a:t>
            </a:r>
            <a:r>
              <a:rPr lang="en-US" b="1" dirty="0"/>
              <a:t>Lipid biosynthetic process with alcohol group as acceptor and Kinase activity </a:t>
            </a:r>
          </a:p>
        </p:txBody>
      </p:sp>
      <p:sp>
        <p:nvSpPr>
          <p:cNvPr id="3" name="AutoShape 12" descr="Feeding mitochondria: Potential role of nutritional components to improve  critical illness convalescence - ScienceDirect">
            <a:extLst>
              <a:ext uri="{FF2B5EF4-FFF2-40B4-BE49-F238E27FC236}">
                <a16:creationId xmlns:a16="http://schemas.microsoft.com/office/drawing/2014/main" id="{FBCA3CFB-DA17-9DF2-B6F9-3E0F35593F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DAC658-3B14-4258-E9AE-1A23E5750E0F}"/>
              </a:ext>
            </a:extLst>
          </p:cNvPr>
          <p:cNvSpPr/>
          <p:nvPr/>
        </p:nvSpPr>
        <p:spPr>
          <a:xfrm>
            <a:off x="1267010" y="3640408"/>
            <a:ext cx="1198418" cy="107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3E743-639B-6F51-32BF-E1CF0512F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4" r="26013" b="60476"/>
          <a:stretch/>
        </p:blipFill>
        <p:spPr>
          <a:xfrm>
            <a:off x="3084298" y="701081"/>
            <a:ext cx="6188075" cy="675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F14D6-BA5C-F14D-7337-E11586CAA2ED}"/>
              </a:ext>
            </a:extLst>
          </p:cNvPr>
          <p:cNvSpPr txBox="1"/>
          <p:nvPr/>
        </p:nvSpPr>
        <p:spPr>
          <a:xfrm>
            <a:off x="312946" y="907818"/>
            <a:ext cx="6094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E41A1C"/>
                </a:solidFill>
              </a:rPr>
              <a:t>Red: </a:t>
            </a:r>
            <a:r>
              <a:rPr lang="en-US" sz="1600" b="1" dirty="0"/>
              <a:t>OXPHOS system in mitochondria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3BBC9-29C0-E3CD-C339-6D027C47ABB1}"/>
              </a:ext>
            </a:extLst>
          </p:cNvPr>
          <p:cNvSpPr txBox="1"/>
          <p:nvPr/>
        </p:nvSpPr>
        <p:spPr>
          <a:xfrm>
            <a:off x="3680205" y="367409"/>
            <a:ext cx="6120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7EB8"/>
                </a:solidFill>
              </a:rPr>
              <a:t>Blue: </a:t>
            </a:r>
            <a:r>
              <a:rPr lang="en-US" sz="1600" b="1" dirty="0"/>
              <a:t>Nucleoside phosphate metabolic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AED92-7BD5-C53A-777A-3B31DF724E9A}"/>
              </a:ext>
            </a:extLst>
          </p:cNvPr>
          <p:cNvSpPr txBox="1"/>
          <p:nvPr/>
        </p:nvSpPr>
        <p:spPr>
          <a:xfrm>
            <a:off x="4624891" y="15527"/>
            <a:ext cx="7523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4DB04A"/>
                </a:solidFill>
              </a:rPr>
              <a:t>Green: </a:t>
            </a:r>
            <a:r>
              <a:rPr lang="en-US" sz="1600" b="1" dirty="0"/>
              <a:t>GPI (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 glycosylphosphatidylinositol </a:t>
            </a:r>
            <a:r>
              <a:rPr lang="en-US" sz="1600" b="1" dirty="0"/>
              <a:t>) anchor biosynthetic and metabolic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8065D-4739-FA0D-FCCF-088B4EA5B01B}"/>
              </a:ext>
            </a:extLst>
          </p:cNvPr>
          <p:cNvSpPr txBox="1"/>
          <p:nvPr/>
        </p:nvSpPr>
        <p:spPr>
          <a:xfrm>
            <a:off x="7083395" y="1856306"/>
            <a:ext cx="68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84EA3"/>
                </a:solidFill>
              </a:rPr>
              <a:t>Purple: </a:t>
            </a:r>
            <a:r>
              <a:rPr lang="en-US" sz="1600" b="1" dirty="0"/>
              <a:t>Biosynthesis of cofactors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18531-5669-5534-CF73-CE12B084533E}"/>
              </a:ext>
            </a:extLst>
          </p:cNvPr>
          <p:cNvSpPr txBox="1"/>
          <p:nvPr/>
        </p:nvSpPr>
        <p:spPr>
          <a:xfrm>
            <a:off x="443970" y="3345110"/>
            <a:ext cx="441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7F00"/>
                </a:solidFill>
              </a:rPr>
              <a:t>Orange: </a:t>
            </a:r>
            <a:r>
              <a:rPr lang="en-US" b="1" dirty="0"/>
              <a:t>Organophosphate and Carbohydrate derivative process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21A73-1992-640C-54A1-12BC64D8A83F}"/>
              </a:ext>
            </a:extLst>
          </p:cNvPr>
          <p:cNvSpPr txBox="1"/>
          <p:nvPr/>
        </p:nvSpPr>
        <p:spPr>
          <a:xfrm>
            <a:off x="289143" y="6364739"/>
            <a:ext cx="755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A65628"/>
                </a:solidFill>
              </a:rPr>
              <a:t>Brown: </a:t>
            </a:r>
            <a:r>
              <a:rPr lang="en-US" b="1" dirty="0"/>
              <a:t>Glycerophospholipid biosynthesis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7B1A4-B1EA-65DE-50E9-189C1D1F5E6E}"/>
              </a:ext>
            </a:extLst>
          </p:cNvPr>
          <p:cNvSpPr txBox="1"/>
          <p:nvPr/>
        </p:nvSpPr>
        <p:spPr>
          <a:xfrm>
            <a:off x="5902811" y="6018419"/>
            <a:ext cx="372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781BF"/>
                </a:solidFill>
              </a:rPr>
              <a:t>Pink: </a:t>
            </a:r>
            <a:r>
              <a:rPr lang="en-US" b="1" dirty="0"/>
              <a:t>Phospholipid biosynthetic process </a:t>
            </a:r>
            <a:r>
              <a:rPr lang="en-US" sz="1800" b="1" dirty="0"/>
              <a:t>and metabolic process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F1976-E1E9-4EA4-A12B-16EF3E3EDEBF}"/>
              </a:ext>
            </a:extLst>
          </p:cNvPr>
          <p:cNvSpPr txBox="1"/>
          <p:nvPr/>
        </p:nvSpPr>
        <p:spPr>
          <a:xfrm>
            <a:off x="6869875" y="4788711"/>
            <a:ext cx="2880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999999"/>
                </a:solidFill>
              </a:rPr>
              <a:t>Grey:</a:t>
            </a:r>
            <a:r>
              <a:rPr lang="en-US" i="1" dirty="0">
                <a:solidFill>
                  <a:srgbClr val="999999"/>
                </a:solidFill>
              </a:rPr>
              <a:t> </a:t>
            </a:r>
            <a:r>
              <a:rPr lang="en-US" b="1" dirty="0"/>
              <a:t>Lipid biosynthetic process with alcohol group as acceptor and Kinase activity </a:t>
            </a:r>
          </a:p>
        </p:txBody>
      </p:sp>
      <p:pic>
        <p:nvPicPr>
          <p:cNvPr id="1030" name="Picture 6" descr="Significantly different clinical phenotypes associated with mutations in  synthesis and transamidase+remodeling glycosylphosphatidylinositol (GPI)-anchor  biosynthesis genes | Orphanet Journal of Rare Diseases | Full Text">
            <a:extLst>
              <a:ext uri="{FF2B5EF4-FFF2-40B4-BE49-F238E27FC236}">
                <a16:creationId xmlns:a16="http://schemas.microsoft.com/office/drawing/2014/main" id="{0ACC8983-6240-CF8C-A24E-AA24AC34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573" y="433062"/>
            <a:ext cx="2072336" cy="225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 descr="Feeding mitochondria: Potential role of nutritional components to improve  critical illness convalescence - ScienceDirect">
            <a:extLst>
              <a:ext uri="{FF2B5EF4-FFF2-40B4-BE49-F238E27FC236}">
                <a16:creationId xmlns:a16="http://schemas.microsoft.com/office/drawing/2014/main" id="{FBCA3CFB-DA17-9DF2-B6F9-3E0F35593F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472499-6477-C22F-7D1C-474DFC90C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24" t="16765" r="1024" b="-1127"/>
          <a:stretch/>
        </p:blipFill>
        <p:spPr>
          <a:xfrm>
            <a:off x="213058" y="1278217"/>
            <a:ext cx="3389357" cy="2092138"/>
          </a:xfrm>
          <a:prstGeom prst="rect">
            <a:avLst/>
          </a:prstGeom>
        </p:spPr>
      </p:pic>
      <p:pic>
        <p:nvPicPr>
          <p:cNvPr id="13" name="Picture 8" descr="Glycosylphosphatidylinositol Anchors for Proteins and Phosphatidylinositol  Mannosides - Lipoarabinomannans - structure, occurrence, biochemistry and  function">
            <a:extLst>
              <a:ext uri="{FF2B5EF4-FFF2-40B4-BE49-F238E27FC236}">
                <a16:creationId xmlns:a16="http://schemas.microsoft.com/office/drawing/2014/main" id="{4D27656C-1C78-C91A-269E-082740BAD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1" r="60617"/>
          <a:stretch/>
        </p:blipFill>
        <p:spPr bwMode="auto">
          <a:xfrm rot="5400000">
            <a:off x="8453666" y="3936575"/>
            <a:ext cx="427394" cy="132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Glycosylphosphatidylinositol Anchors for Proteins and Phosphatidylinositol  Mannosides - Lipoarabinomannans - structure, occurrence, biochemistry and  function">
            <a:extLst>
              <a:ext uri="{FF2B5EF4-FFF2-40B4-BE49-F238E27FC236}">
                <a16:creationId xmlns:a16="http://schemas.microsoft.com/office/drawing/2014/main" id="{15A671F2-68A8-284F-B716-56997CC75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1" r="66"/>
          <a:stretch/>
        </p:blipFill>
        <p:spPr bwMode="auto">
          <a:xfrm>
            <a:off x="487613" y="3962828"/>
            <a:ext cx="1449487" cy="17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DDAC658-3B14-4258-E9AE-1A23E5750E0F}"/>
              </a:ext>
            </a:extLst>
          </p:cNvPr>
          <p:cNvSpPr/>
          <p:nvPr/>
        </p:nvSpPr>
        <p:spPr>
          <a:xfrm>
            <a:off x="959124" y="4622669"/>
            <a:ext cx="1198418" cy="107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lycerophospholipid - Wikipedia">
            <a:extLst>
              <a:ext uri="{FF2B5EF4-FFF2-40B4-BE49-F238E27FC236}">
                <a16:creationId xmlns:a16="http://schemas.microsoft.com/office/drawing/2014/main" id="{910BD75D-5198-1636-62F3-01E97BE1B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36" y="4348050"/>
            <a:ext cx="2065079" cy="20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DA2F56-7DD3-BD41-14F3-8A7AE2E263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24" t="72367" r="42002" b="-1127"/>
          <a:stretch/>
        </p:blipFill>
        <p:spPr>
          <a:xfrm>
            <a:off x="7225196" y="2143678"/>
            <a:ext cx="2525100" cy="900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4AACD8-A408-5ABD-0865-CCF6102F2677}"/>
              </a:ext>
            </a:extLst>
          </p:cNvPr>
          <p:cNvSpPr/>
          <p:nvPr/>
        </p:nvSpPr>
        <p:spPr>
          <a:xfrm>
            <a:off x="9324368" y="2649499"/>
            <a:ext cx="567729" cy="627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34FD1-4817-A8DB-299B-65A6DE0EA3C7}"/>
              </a:ext>
            </a:extLst>
          </p:cNvPr>
          <p:cNvSpPr/>
          <p:nvPr/>
        </p:nvSpPr>
        <p:spPr>
          <a:xfrm>
            <a:off x="9525904" y="2141416"/>
            <a:ext cx="375826" cy="627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A9D66-E7A6-0803-CFAE-CF3451A2823A}"/>
              </a:ext>
            </a:extLst>
          </p:cNvPr>
          <p:cNvSpPr/>
          <p:nvPr/>
        </p:nvSpPr>
        <p:spPr>
          <a:xfrm>
            <a:off x="8776914" y="2101502"/>
            <a:ext cx="277838" cy="511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DAF4B8-7046-7E63-31DC-44801C3926E0}"/>
              </a:ext>
            </a:extLst>
          </p:cNvPr>
          <p:cNvSpPr/>
          <p:nvPr/>
        </p:nvSpPr>
        <p:spPr>
          <a:xfrm>
            <a:off x="7346373" y="2151806"/>
            <a:ext cx="206040" cy="265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4F325-B3B6-4AA9-4190-87C3A5AC98DE}"/>
              </a:ext>
            </a:extLst>
          </p:cNvPr>
          <p:cNvSpPr txBox="1"/>
          <p:nvPr/>
        </p:nvSpPr>
        <p:spPr>
          <a:xfrm>
            <a:off x="8039028" y="2980753"/>
            <a:ext cx="707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6B622"/>
                </a:solidFill>
              </a:rPr>
              <a:t>Yellow: </a:t>
            </a:r>
            <a:r>
              <a:rPr lang="en-US" b="1" dirty="0"/>
              <a:t>Pyrimidine and RNA metabolism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6C4181-0CF0-B002-D226-89289F71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904" y="3325943"/>
            <a:ext cx="2481374" cy="32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cleoside triphosphate - Wikipedia">
            <a:extLst>
              <a:ext uri="{FF2B5EF4-FFF2-40B4-BE49-F238E27FC236}">
                <a16:creationId xmlns:a16="http://schemas.microsoft.com/office/drawing/2014/main" id="{7B0342F2-561C-D36C-3ADF-FEDE00EC4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72" y="21645"/>
            <a:ext cx="2460315" cy="8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36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CAA6-F713-19EC-C16D-D8632D7C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22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 then we use the the core KO reactions to look at spaceflight responses… </a:t>
            </a:r>
            <a:br>
              <a:rPr lang="en-US" dirty="0"/>
            </a:br>
            <a:r>
              <a:rPr lang="en-US" dirty="0"/>
              <a:t>Here’s the Arabidopsis example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C6A4DA-CD4C-0DC9-E19D-FDB22DC79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357051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466 conserved KO</a:t>
            </a:r>
          </a:p>
          <a:p>
            <a:r>
              <a:rPr lang="en-US" dirty="0"/>
              <a:t>812 loci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684EE82-CD7F-28C9-2610-ADA95D377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386174" y="562227"/>
            <a:ext cx="7530486" cy="119218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8BAA90-D2AB-22FA-A3AB-F205CE786C52}"/>
              </a:ext>
            </a:extLst>
          </p:cNvPr>
          <p:cNvSpPr txBox="1">
            <a:spLocks/>
          </p:cNvSpPr>
          <p:nvPr/>
        </p:nvSpPr>
        <p:spPr>
          <a:xfrm>
            <a:off x="8374743" y="2015975"/>
            <a:ext cx="62068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More green = More Significant</a:t>
            </a:r>
          </a:p>
          <a:p>
            <a:r>
              <a:rPr lang="en-US" sz="1800" dirty="0" err="1"/>
              <a:t>LogFC</a:t>
            </a:r>
            <a:r>
              <a:rPr lang="en-US" sz="1800" dirty="0"/>
              <a:t> &amp;/or Stat values could be used </a:t>
            </a:r>
          </a:p>
        </p:txBody>
      </p:sp>
    </p:spTree>
    <p:extLst>
      <p:ext uri="{BB962C8B-B14F-4D97-AF65-F5344CB8AC3E}">
        <p14:creationId xmlns:p14="http://schemas.microsoft.com/office/powerpoint/2010/main" val="14973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7B3B90-920F-1DEF-57F2-5D3377FFAE84}"/>
              </a:ext>
            </a:extLst>
          </p:cNvPr>
          <p:cNvSpPr txBox="1"/>
          <p:nvPr/>
        </p:nvSpPr>
        <p:spPr>
          <a:xfrm>
            <a:off x="231197" y="466544"/>
            <a:ext cx="10710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/S0261561418324269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9C226-42E4-7941-3197-F870B832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7" y="835876"/>
            <a:ext cx="7772400" cy="568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7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450A-E40E-C774-7125-A53DBC8C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/ old figures after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63D2B-4A4C-084C-D919-D9BB165AB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360" y="1439792"/>
            <a:ext cx="3887236" cy="54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12BC25-A30E-B818-35CD-6BE03A29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43" y="777608"/>
            <a:ext cx="9815515" cy="5848197"/>
          </a:xfrm>
          <a:prstGeom prst="rect">
            <a:avLst/>
          </a:prstGeom>
        </p:spPr>
      </p:pic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717837C-BAFF-6C07-75AB-1DF9E0594A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8243" y="777609"/>
            <a:ext cx="9815514" cy="58481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0045A4-2ED6-BA06-BA22-93A2C9FE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321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vs Arabidopsis &amp; Fly vs Mouse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0EDF2-F1AC-734B-3FC1-5686A82BE314}"/>
              </a:ext>
            </a:extLst>
          </p:cNvPr>
          <p:cNvSpPr txBox="1"/>
          <p:nvPr/>
        </p:nvSpPr>
        <p:spPr>
          <a:xfrm>
            <a:off x="10732294" y="6488668"/>
            <a:ext cx="62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 is all 4</a:t>
            </a:r>
          </a:p>
        </p:txBody>
      </p:sp>
    </p:spTree>
    <p:extLst>
      <p:ext uri="{BB962C8B-B14F-4D97-AF65-F5344CB8AC3E}">
        <p14:creationId xmlns:p14="http://schemas.microsoft.com/office/powerpoint/2010/main" val="234348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DE8E-E87B-6612-3601-7F4D7B26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Human vs Arabidopsis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7F3CA5F-756E-92B9-874B-82D3E966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827"/>
            <a:ext cx="9728200" cy="5796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03702-D7FE-2296-6194-5E9BD308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973" y="172375"/>
            <a:ext cx="1625600" cy="11557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4A4A7E-6D9E-89B2-4831-A975DE8E73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8567"/>
          <a:stretch/>
        </p:blipFill>
        <p:spPr>
          <a:xfrm>
            <a:off x="10230373" y="1330586"/>
            <a:ext cx="1754463" cy="1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1A439B-5646-6694-7D86-5E808174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0063"/>
            <a:ext cx="9479405" cy="5647938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E797DE-6330-691B-3376-14AFE9B1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41662"/>
            <a:ext cx="1676400" cy="1168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4FB9BDE-0C26-C46C-87B2-1C15EDD2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662"/>
            <a:ext cx="10515600" cy="1325563"/>
          </a:xfrm>
        </p:spPr>
        <p:txBody>
          <a:bodyPr/>
          <a:lstStyle/>
          <a:p>
            <a:r>
              <a:rPr lang="en-US" dirty="0"/>
              <a:t>Human vs Mouse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4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D5A1E06A-E563-DAD1-BCEC-F94FC74F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1" y="434234"/>
            <a:ext cx="10590924" cy="6315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501DD6-530D-78D0-F9F0-91EE6C1BFD80}"/>
              </a:ext>
            </a:extLst>
          </p:cNvPr>
          <p:cNvSpPr txBox="1"/>
          <p:nvPr/>
        </p:nvSpPr>
        <p:spPr>
          <a:xfrm>
            <a:off x="3525116" y="0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 there a conserved core metabolism for “EMPIRE”?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8FD52-579D-5FB0-7C18-286283593884}"/>
              </a:ext>
            </a:extLst>
          </p:cNvPr>
          <p:cNvSpPr txBox="1"/>
          <p:nvPr/>
        </p:nvSpPr>
        <p:spPr>
          <a:xfrm>
            <a:off x="7593158" y="645982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Metabolism summary figure from iPath3</a:t>
            </a:r>
          </a:p>
        </p:txBody>
      </p:sp>
    </p:spTree>
    <p:extLst>
      <p:ext uri="{BB962C8B-B14F-4D97-AF65-F5344CB8AC3E}">
        <p14:creationId xmlns:p14="http://schemas.microsoft.com/office/powerpoint/2010/main" val="121667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2E970D-07C6-C0BF-6603-40DBF184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843"/>
            <a:ext cx="9531802" cy="567915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4E5EE0D-AD46-C807-F112-49DA194C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900" y="23143"/>
            <a:ext cx="1562100" cy="1155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66EB256-F01B-0465-E23D-70AEC0C7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44"/>
            <a:ext cx="10515600" cy="959496"/>
          </a:xfrm>
        </p:spPr>
        <p:txBody>
          <a:bodyPr/>
          <a:lstStyle/>
          <a:p>
            <a:r>
              <a:rPr lang="en-US" dirty="0"/>
              <a:t>Human vs Fly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4BAF0A1-A0D5-E8B9-3FEA-5698D2DFD3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8567"/>
          <a:stretch/>
        </p:blipFill>
        <p:spPr>
          <a:xfrm>
            <a:off x="10230373" y="1330586"/>
            <a:ext cx="1754463" cy="1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9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8B8B68-1B5A-E173-7BD3-90322F0F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706"/>
            <a:ext cx="9819036" cy="5850294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115894C-41D6-7B98-CB32-2F5ED2A9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00" y="0"/>
            <a:ext cx="2184400" cy="1219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BBF4C5-A3FC-BA10-7BB1-1AA3C768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0" y="172994"/>
            <a:ext cx="10515600" cy="1325563"/>
          </a:xfrm>
        </p:spPr>
        <p:txBody>
          <a:bodyPr/>
          <a:lstStyle/>
          <a:p>
            <a:r>
              <a:rPr lang="en-US" dirty="0"/>
              <a:t>Mouse vs Arabidopsis</a:t>
            </a:r>
            <a:br>
              <a:rPr lang="en-US" dirty="0"/>
            </a:b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942931F-18DE-3E4E-A0F6-5CD065260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8567"/>
          <a:stretch/>
        </p:blipFill>
        <p:spPr>
          <a:xfrm>
            <a:off x="10230373" y="1330586"/>
            <a:ext cx="1754463" cy="1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07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29F1BD-0414-FB73-112E-3B6E55C14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73" y="55133"/>
            <a:ext cx="10515600" cy="1325563"/>
          </a:xfrm>
        </p:spPr>
        <p:txBody>
          <a:bodyPr/>
          <a:lstStyle/>
          <a:p>
            <a:r>
              <a:rPr lang="en-US" dirty="0"/>
              <a:t>Arabidopsis vs fly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B8A6C23-8AAE-6B07-58D1-40B6CD2F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0" y="0"/>
            <a:ext cx="2260600" cy="1155700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644C61-A89D-DCC4-D837-61B565379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397"/>
            <a:ext cx="9923615" cy="591260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C6E2F7D-6F4D-45E7-8532-16ADFFB8E8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8567"/>
          <a:stretch/>
        </p:blipFill>
        <p:spPr>
          <a:xfrm>
            <a:off x="10230373" y="1330586"/>
            <a:ext cx="1754463" cy="1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6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202F-020C-B446-72DA-54ACDBA0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22888"/>
          </a:xfrm>
        </p:spPr>
        <p:txBody>
          <a:bodyPr/>
          <a:lstStyle/>
          <a:p>
            <a:r>
              <a:rPr lang="en-US" dirty="0"/>
              <a:t>Fly vs Mouse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20FFD-F5C5-24A8-FF5F-7B234624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650" y="72231"/>
            <a:ext cx="1587500" cy="1181100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13CF45-EA18-A17F-E228-5992CB32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3555"/>
            <a:ext cx="9793557" cy="583511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F035F07-0CC8-72A7-3932-22F842616D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8567"/>
          <a:stretch/>
        </p:blipFill>
        <p:spPr>
          <a:xfrm>
            <a:off x="10230373" y="1330586"/>
            <a:ext cx="1754463" cy="1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24708-1127-20DC-498B-3C90310A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0561"/>
            <a:ext cx="10515600" cy="59152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DBF58D-23B1-916F-FECA-79114E45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195"/>
            <a:ext cx="1169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iPath3 Meta: Human vs Arabidopsis &amp; Fly vs Mouse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B96DC-3A4B-920D-AB33-124A6E274B64}"/>
              </a:ext>
            </a:extLst>
          </p:cNvPr>
          <p:cNvSpPr txBox="1"/>
          <p:nvPr/>
        </p:nvSpPr>
        <p:spPr>
          <a:xfrm>
            <a:off x="10846594" y="6858000"/>
            <a:ext cx="62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 is all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E7D5C-689E-04C3-AA9E-FEBBF8A08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90" t="49090" r="86838" b="44219"/>
          <a:stretch/>
        </p:blipFill>
        <p:spPr>
          <a:xfrm>
            <a:off x="1090901" y="3617659"/>
            <a:ext cx="1132764" cy="3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13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DBF58D-23B1-916F-FECA-79114E45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321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&amp; Arabidopsis &amp; Fly &amp; Mouse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B96DC-3A4B-920D-AB33-124A6E274B64}"/>
              </a:ext>
            </a:extLst>
          </p:cNvPr>
          <p:cNvSpPr txBox="1"/>
          <p:nvPr/>
        </p:nvSpPr>
        <p:spPr>
          <a:xfrm>
            <a:off x="10833894" y="6539468"/>
            <a:ext cx="62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 is all 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595500-B318-FB69-5126-E77C83C8B6FC}"/>
              </a:ext>
            </a:extLst>
          </p:cNvPr>
          <p:cNvGrpSpPr/>
          <p:nvPr/>
        </p:nvGrpSpPr>
        <p:grpSpPr>
          <a:xfrm>
            <a:off x="495300" y="1444473"/>
            <a:ext cx="5727700" cy="3216427"/>
            <a:chOff x="838200" y="710561"/>
            <a:chExt cx="10515600" cy="59152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924708-1127-20DC-498B-3C90310A1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710561"/>
              <a:ext cx="10515600" cy="59152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EE7D5C-689E-04C3-AA9E-FEBBF8A08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390" t="49090" r="86838" b="44219"/>
            <a:stretch/>
          </p:blipFill>
          <p:spPr>
            <a:xfrm>
              <a:off x="1090901" y="3617659"/>
              <a:ext cx="1132764" cy="3957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30A537-0AB6-6712-88E6-17924D443E8F}"/>
              </a:ext>
            </a:extLst>
          </p:cNvPr>
          <p:cNvSpPr txBox="1"/>
          <p:nvPr/>
        </p:nvSpPr>
        <p:spPr>
          <a:xfrm>
            <a:off x="6223000" y="1444473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Lipid and Pentose metabolism</a:t>
            </a:r>
          </a:p>
          <a:p>
            <a:r>
              <a:rPr lang="en-US" dirty="0"/>
              <a:t>“Core carbon metabolism”</a:t>
            </a:r>
          </a:p>
          <a:p>
            <a:r>
              <a:rPr lang="en-US" dirty="0"/>
              <a:t>Mitochondrial function</a:t>
            </a:r>
          </a:p>
          <a:p>
            <a:r>
              <a:rPr lang="en-US" dirty="0"/>
              <a:t>Protein synthesis rates</a:t>
            </a:r>
          </a:p>
          <a:p>
            <a:r>
              <a:rPr lang="en-US" dirty="0"/>
              <a:t>Circadian rhythm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D0BA13-13D5-D80D-F02A-E3838017A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05" t="16093" r="51807" b="66400"/>
          <a:stretch/>
        </p:blipFill>
        <p:spPr>
          <a:xfrm>
            <a:off x="9272291" y="2770036"/>
            <a:ext cx="2479250" cy="28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1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DBF58D-23B1-916F-FECA-79114E45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321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&amp; Arabidopsis &amp; Fly &amp; Mouse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B96DC-3A4B-920D-AB33-124A6E274B64}"/>
              </a:ext>
            </a:extLst>
          </p:cNvPr>
          <p:cNvSpPr txBox="1"/>
          <p:nvPr/>
        </p:nvSpPr>
        <p:spPr>
          <a:xfrm>
            <a:off x="10833894" y="6539468"/>
            <a:ext cx="62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 is all 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595500-B318-FB69-5126-E77C83C8B6FC}"/>
              </a:ext>
            </a:extLst>
          </p:cNvPr>
          <p:cNvGrpSpPr/>
          <p:nvPr/>
        </p:nvGrpSpPr>
        <p:grpSpPr>
          <a:xfrm>
            <a:off x="495300" y="1444473"/>
            <a:ext cx="5727700" cy="3216427"/>
            <a:chOff x="838200" y="710561"/>
            <a:chExt cx="10515600" cy="59152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924708-1127-20DC-498B-3C90310A1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710561"/>
              <a:ext cx="10515600" cy="59152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EE7D5C-689E-04C3-AA9E-FEBBF8A08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390" t="49090" r="86838" b="44219"/>
            <a:stretch/>
          </p:blipFill>
          <p:spPr>
            <a:xfrm>
              <a:off x="1090901" y="3617659"/>
              <a:ext cx="1132764" cy="3957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30A537-0AB6-6712-88E6-17924D443E8F}"/>
              </a:ext>
            </a:extLst>
          </p:cNvPr>
          <p:cNvSpPr txBox="1"/>
          <p:nvPr/>
        </p:nvSpPr>
        <p:spPr>
          <a:xfrm>
            <a:off x="6223000" y="1444473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Lipid and Pentose metabolism</a:t>
            </a:r>
          </a:p>
          <a:p>
            <a:r>
              <a:rPr lang="en-US" dirty="0"/>
              <a:t>“Core carbon metabolism”</a:t>
            </a:r>
          </a:p>
          <a:p>
            <a:r>
              <a:rPr lang="en-US" dirty="0"/>
              <a:t>Mitochondrial function</a:t>
            </a:r>
          </a:p>
          <a:p>
            <a:r>
              <a:rPr lang="en-US" dirty="0"/>
              <a:t>Protein synthesis rates</a:t>
            </a:r>
          </a:p>
          <a:p>
            <a:r>
              <a:rPr lang="en-US" dirty="0"/>
              <a:t>Circadian rhythm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44F12-DF98-01F1-91D8-5931A6E1A011}"/>
              </a:ext>
            </a:extLst>
          </p:cNvPr>
          <p:cNvSpPr txBox="1"/>
          <p:nvPr/>
        </p:nvSpPr>
        <p:spPr>
          <a:xfrm>
            <a:off x="6288314" y="3807304"/>
            <a:ext cx="8547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Insert at heat map here showing</a:t>
            </a:r>
          </a:p>
          <a:p>
            <a:r>
              <a:rPr lang="en-US" i="1" dirty="0"/>
              <a:t>SIG PC pathway enrichment?</a:t>
            </a:r>
          </a:p>
          <a:p>
            <a:r>
              <a:rPr lang="en-US" i="1" dirty="0"/>
              <a:t>SIG loci that are conserved across species?</a:t>
            </a:r>
          </a:p>
        </p:txBody>
      </p:sp>
    </p:spTree>
    <p:extLst>
      <p:ext uri="{BB962C8B-B14F-4D97-AF65-F5344CB8AC3E}">
        <p14:creationId xmlns:p14="http://schemas.microsoft.com/office/powerpoint/2010/main" val="3030214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B797-C65F-7399-0C54-AA9E1590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5827" cy="1325563"/>
          </a:xfrm>
        </p:spPr>
        <p:txBody>
          <a:bodyPr/>
          <a:lstStyle/>
          <a:p>
            <a:r>
              <a:rPr lang="en-US" dirty="0"/>
              <a:t>Carb vs Lipid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38930A-CE96-C0F4-DD4F-AAAA59C2B99A}"/>
              </a:ext>
            </a:extLst>
          </p:cNvPr>
          <p:cNvSpPr txBox="1">
            <a:spLocks/>
          </p:cNvSpPr>
          <p:nvPr/>
        </p:nvSpPr>
        <p:spPr>
          <a:xfrm>
            <a:off x="6741763" y="379413"/>
            <a:ext cx="50214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Aerobic vs Anaerobic  </a:t>
            </a:r>
          </a:p>
        </p:txBody>
      </p:sp>
      <p:pic>
        <p:nvPicPr>
          <p:cNvPr id="1026" name="Picture 2" descr="mTOR at the nexus of nutrition, growth, ageing and disease | Nature Reviews  Molecular Cell Biology">
            <a:extLst>
              <a:ext uri="{FF2B5EF4-FFF2-40B4-BE49-F238E27FC236}">
                <a16:creationId xmlns:a16="http://schemas.microsoft.com/office/drawing/2014/main" id="{59A97694-3DCD-2EB1-8834-1121D491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68" y="1690688"/>
            <a:ext cx="8236539" cy="488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08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TORC1 and mTORC2 as regulators of cell metabolism in immunity - Linke -  2017 - FEBS Letters - Wiley Online Library">
            <a:extLst>
              <a:ext uri="{FF2B5EF4-FFF2-40B4-BE49-F238E27FC236}">
                <a16:creationId xmlns:a16="http://schemas.microsoft.com/office/drawing/2014/main" id="{C9AF1411-A602-3B5A-9CF3-35D7C543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96" y="0"/>
            <a:ext cx="7142174" cy="650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177A80-1C0D-8AD0-B8FD-7A9D81094DD4}"/>
              </a:ext>
            </a:extLst>
          </p:cNvPr>
          <p:cNvSpPr txBox="1"/>
          <p:nvPr/>
        </p:nvSpPr>
        <p:spPr>
          <a:xfrm>
            <a:off x="-1" y="6503835"/>
            <a:ext cx="788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febs.onlinelibrary.wiley.com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/10.1002/1873-3468.12711</a:t>
            </a:r>
          </a:p>
        </p:txBody>
      </p:sp>
    </p:spTree>
    <p:extLst>
      <p:ext uri="{BB962C8B-B14F-4D97-AF65-F5344CB8AC3E}">
        <p14:creationId xmlns:p14="http://schemas.microsoft.com/office/powerpoint/2010/main" val="374648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B797-C65F-7399-0C54-AA9E1590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mTOR</a:t>
            </a:r>
          </a:p>
        </p:txBody>
      </p:sp>
      <p:pic>
        <p:nvPicPr>
          <p:cNvPr id="2050" name="Picture 2" descr="The mTOR pathway in reproduction: from gonadal function to developmental  coordination in: Reproduction Volume 159 Issue 4 (2020)">
            <a:extLst>
              <a:ext uri="{FF2B5EF4-FFF2-40B4-BE49-F238E27FC236}">
                <a16:creationId xmlns:a16="http://schemas.microsoft.com/office/drawing/2014/main" id="{B61F2C2B-0E5C-37BD-2D50-D3996D01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96" y="2213757"/>
            <a:ext cx="5043218" cy="37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TOR signaling orchestrates stress-induced mutagenesis, facilitating  adaptive evolution in cancer | Science">
            <a:extLst>
              <a:ext uri="{FF2B5EF4-FFF2-40B4-BE49-F238E27FC236}">
                <a16:creationId xmlns:a16="http://schemas.microsoft.com/office/drawing/2014/main" id="{27A363BF-FB6B-8FAE-09A6-5F8EB257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52" y="2374671"/>
            <a:ext cx="5630608" cy="343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84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CD3B77-7984-DF35-FA09-A0D83A8F8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22"/>
          <a:stretch/>
        </p:blipFill>
        <p:spPr>
          <a:xfrm>
            <a:off x="222374" y="1549608"/>
            <a:ext cx="4933813" cy="420245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8003-2DFC-8FC1-0BD7-F044841B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41" b="5465"/>
          <a:stretch/>
        </p:blipFill>
        <p:spPr>
          <a:xfrm>
            <a:off x="6274609" y="1724463"/>
            <a:ext cx="6016190" cy="2884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AD11F-6C85-BA79-A123-30F015AF202C}"/>
              </a:ext>
            </a:extLst>
          </p:cNvPr>
          <p:cNvSpPr txBox="1"/>
          <p:nvPr/>
        </p:nvSpPr>
        <p:spPr>
          <a:xfrm>
            <a:off x="371474" y="25281"/>
            <a:ext cx="6146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Pair Wise comparison of ARA, HSA, 7227 (Fruit fly), MUS</a:t>
            </a:r>
          </a:p>
          <a:p>
            <a:r>
              <a:rPr lang="en-US" dirty="0" err="1"/>
              <a:t>Idenitfy</a:t>
            </a:r>
            <a:r>
              <a:rPr lang="en-US" dirty="0"/>
              <a:t> core pathways from pairwise pathway intersect analysis in iPATH3  </a:t>
            </a:r>
          </a:p>
        </p:txBody>
      </p:sp>
    </p:spTree>
    <p:extLst>
      <p:ext uri="{BB962C8B-B14F-4D97-AF65-F5344CB8AC3E}">
        <p14:creationId xmlns:p14="http://schemas.microsoft.com/office/powerpoint/2010/main" val="1193472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D9B66EFE-9764-58D9-A05D-246F5AD7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0"/>
            <a:ext cx="6950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05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TOR at the nexus of nutrition, growth, ageing and disease | Nature Reviews  Molecular Cell Biology">
            <a:extLst>
              <a:ext uri="{FF2B5EF4-FFF2-40B4-BE49-F238E27FC236}">
                <a16:creationId xmlns:a16="http://schemas.microsoft.com/office/drawing/2014/main" id="{06D595B3-CFC1-1463-16D0-07D2246BA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0"/>
            <a:ext cx="86995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59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CD3B77-7984-DF35-FA09-A0D83A8F8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22"/>
          <a:stretch/>
        </p:blipFill>
        <p:spPr>
          <a:xfrm>
            <a:off x="144906" y="3480848"/>
            <a:ext cx="3982019" cy="3391750"/>
          </a:xfrm>
          <a:prstGeom prst="rect">
            <a:avLst/>
          </a:prstGeom>
        </p:spPr>
      </p:pic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0D2591-8CF4-9BF7-C922-56793B68D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41" b="17887"/>
          <a:stretch/>
        </p:blipFill>
        <p:spPr>
          <a:xfrm>
            <a:off x="6212264" y="179110"/>
            <a:ext cx="6016190" cy="1845782"/>
          </a:xfrm>
          <a:prstGeom prst="rect">
            <a:avLst/>
          </a:prstGeom>
        </p:spPr>
      </p:pic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CB903F7-8A6C-BA32-24B6-75C4BF78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1" y="470737"/>
            <a:ext cx="3472883" cy="2069184"/>
          </a:xfrm>
          <a:prstGeom prst="rect">
            <a:avLst/>
          </a:prstGeom>
          <a:ln w="22225">
            <a:solidFill>
              <a:schemeClr val="accent2"/>
            </a:solidFill>
            <a:prstDash val="dash"/>
          </a:ln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A285123-1928-F82B-E341-E27DE48F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27" y="1257465"/>
            <a:ext cx="3472884" cy="2069184"/>
          </a:xfrm>
          <a:prstGeom prst="rect">
            <a:avLst/>
          </a:prstGeom>
          <a:ln w="22225">
            <a:solidFill>
              <a:schemeClr val="accent2"/>
            </a:solidFill>
            <a:prstDash val="dash"/>
          </a:ln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4F7D10-167F-8343-DB52-E81348C39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37" y="2016164"/>
            <a:ext cx="3472885" cy="2069184"/>
          </a:xfrm>
          <a:prstGeom prst="rect">
            <a:avLst/>
          </a:prstGeom>
          <a:ln w="22225">
            <a:solidFill>
              <a:schemeClr val="accent2"/>
            </a:solidFill>
            <a:prstDash val="dash"/>
          </a:ln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785CC8-B14F-1DE7-FC22-B610EE6C1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34" y="2745799"/>
            <a:ext cx="3630285" cy="2162965"/>
          </a:xfrm>
          <a:prstGeom prst="rect">
            <a:avLst/>
          </a:prstGeom>
          <a:ln w="22225">
            <a:solidFill>
              <a:schemeClr val="accent2"/>
            </a:solidFill>
            <a:prstDash val="dash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F37725-3EDC-10BD-CF9A-1491043EE433}"/>
              </a:ext>
            </a:extLst>
          </p:cNvPr>
          <p:cNvCxnSpPr>
            <a:cxnSpLocks/>
          </p:cNvCxnSpPr>
          <p:nvPr/>
        </p:nvCxnSpPr>
        <p:spPr>
          <a:xfrm flipV="1">
            <a:off x="2848223" y="3676540"/>
            <a:ext cx="667198" cy="169595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EC4651-9356-6496-85EF-211933F26C75}"/>
              </a:ext>
            </a:extLst>
          </p:cNvPr>
          <p:cNvCxnSpPr>
            <a:cxnSpLocks/>
          </p:cNvCxnSpPr>
          <p:nvPr/>
        </p:nvCxnSpPr>
        <p:spPr>
          <a:xfrm flipV="1">
            <a:off x="173972" y="2576520"/>
            <a:ext cx="269089" cy="939721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CB1CE7-03C6-F36A-B45E-665D18C4DB0D}"/>
              </a:ext>
            </a:extLst>
          </p:cNvPr>
          <p:cNvCxnSpPr>
            <a:cxnSpLocks/>
          </p:cNvCxnSpPr>
          <p:nvPr/>
        </p:nvCxnSpPr>
        <p:spPr>
          <a:xfrm flipH="1">
            <a:off x="8826073" y="1937631"/>
            <a:ext cx="722944" cy="749007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A6BDC5-2EDD-51AF-FABD-F4B7359E5809}"/>
              </a:ext>
            </a:extLst>
          </p:cNvPr>
          <p:cNvCxnSpPr>
            <a:cxnSpLocks/>
          </p:cNvCxnSpPr>
          <p:nvPr/>
        </p:nvCxnSpPr>
        <p:spPr>
          <a:xfrm>
            <a:off x="10372311" y="1978456"/>
            <a:ext cx="25705" cy="1464684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AFF0DEA-D533-E783-592C-7280A0AE8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426" y="3525896"/>
            <a:ext cx="3545590" cy="2112503"/>
          </a:xfrm>
          <a:prstGeom prst="rect">
            <a:avLst/>
          </a:prstGeom>
          <a:ln w="25400">
            <a:solidFill>
              <a:schemeClr val="accent2"/>
            </a:solidFill>
            <a:prstDash val="dash"/>
          </a:ln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07C69-6673-22B1-D5E1-ED3063A5D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5016" y="4257843"/>
            <a:ext cx="3409597" cy="2031477"/>
          </a:xfrm>
          <a:prstGeom prst="rect">
            <a:avLst/>
          </a:prstGeom>
          <a:ln w="25400">
            <a:solidFill>
              <a:schemeClr val="accent2"/>
            </a:solidFill>
            <a:prstDash val="dash"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92BC36-E2D6-0E79-CE93-72BC34FE7A74}"/>
              </a:ext>
            </a:extLst>
          </p:cNvPr>
          <p:cNvCxnSpPr>
            <a:cxnSpLocks/>
          </p:cNvCxnSpPr>
          <p:nvPr/>
        </p:nvCxnSpPr>
        <p:spPr>
          <a:xfrm flipV="1">
            <a:off x="1638237" y="2933888"/>
            <a:ext cx="290291" cy="49511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3ED103-2076-9AA2-84A5-08A478B25C28}"/>
              </a:ext>
            </a:extLst>
          </p:cNvPr>
          <p:cNvCxnSpPr>
            <a:cxnSpLocks/>
          </p:cNvCxnSpPr>
          <p:nvPr/>
        </p:nvCxnSpPr>
        <p:spPr>
          <a:xfrm flipV="1">
            <a:off x="4039464" y="4746188"/>
            <a:ext cx="1051011" cy="732784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56B799-32B7-6EF0-E4C6-D488E62A34D8}"/>
              </a:ext>
            </a:extLst>
          </p:cNvPr>
          <p:cNvCxnSpPr>
            <a:cxnSpLocks/>
          </p:cNvCxnSpPr>
          <p:nvPr/>
        </p:nvCxnSpPr>
        <p:spPr>
          <a:xfrm>
            <a:off x="11095255" y="1967783"/>
            <a:ext cx="731228" cy="225235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39A1C7-3A2F-085B-18E7-9ECF246FE2F9}"/>
              </a:ext>
            </a:extLst>
          </p:cNvPr>
          <p:cNvCxnSpPr>
            <a:cxnSpLocks/>
          </p:cNvCxnSpPr>
          <p:nvPr/>
        </p:nvCxnSpPr>
        <p:spPr>
          <a:xfrm flipV="1">
            <a:off x="2679884" y="5638399"/>
            <a:ext cx="4172542" cy="1001641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44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5F8BB9-FC29-0CD8-C74C-8E0C677EE536}"/>
              </a:ext>
            </a:extLst>
          </p:cNvPr>
          <p:cNvGrpSpPr/>
          <p:nvPr/>
        </p:nvGrpSpPr>
        <p:grpSpPr>
          <a:xfrm>
            <a:off x="3596422" y="159871"/>
            <a:ext cx="7944628" cy="4737266"/>
            <a:chOff x="676500" y="11555"/>
            <a:chExt cx="11539959" cy="6881110"/>
          </a:xfrm>
        </p:grpSpPr>
        <p:pic>
          <p:nvPicPr>
            <p:cNvPr id="10" name="Picture 9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D5A1E06A-E563-DAD1-BCEC-F94FC74F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500" y="11555"/>
              <a:ext cx="11539959" cy="6881110"/>
            </a:xfrm>
            <a:prstGeom prst="rect">
              <a:avLst/>
            </a:prstGeom>
          </p:spPr>
        </p:pic>
        <p:pic>
          <p:nvPicPr>
            <p:cNvPr id="7" name="Picture 6" descr="Diagram, schematic&#10;&#10;Description automatically generated">
              <a:extLst>
                <a:ext uri="{FF2B5EF4-FFF2-40B4-BE49-F238E27FC236}">
                  <a16:creationId xmlns:a16="http://schemas.microsoft.com/office/drawing/2014/main" id="{0DE7A087-8FE9-E35A-D888-EAC00E40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6500" y="11555"/>
              <a:ext cx="11515500" cy="6858000"/>
            </a:xfrm>
            <a:prstGeom prst="rect">
              <a:avLst/>
            </a:prstGeom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A7440E4-D81F-0620-3255-831B05E07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420400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466 conserved KO</a:t>
            </a:r>
          </a:p>
          <a:p>
            <a:r>
              <a:rPr lang="en-US" dirty="0"/>
              <a:t>812 loci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533F00-DD02-D492-006B-A2B6F8793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722"/>
          <a:stretch/>
        </p:blipFill>
        <p:spPr>
          <a:xfrm>
            <a:off x="144906" y="3480848"/>
            <a:ext cx="3982019" cy="339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46596D-0C42-C124-B521-813289E1E066}"/>
              </a:ext>
            </a:extLst>
          </p:cNvPr>
          <p:cNvGrpSpPr/>
          <p:nvPr/>
        </p:nvGrpSpPr>
        <p:grpSpPr>
          <a:xfrm>
            <a:off x="608013" y="493316"/>
            <a:ext cx="6109992" cy="3643300"/>
            <a:chOff x="676500" y="11555"/>
            <a:chExt cx="11539959" cy="6881110"/>
          </a:xfrm>
        </p:grpSpPr>
        <p:pic>
          <p:nvPicPr>
            <p:cNvPr id="5" name="Picture 4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282F540E-EFE4-6101-44FB-333507C19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500" y="11555"/>
              <a:ext cx="11539959" cy="6881110"/>
            </a:xfrm>
            <a:prstGeom prst="rect">
              <a:avLst/>
            </a:prstGeom>
          </p:spPr>
        </p:pic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ECDCD33C-23AC-6550-252E-B73C2D001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6500" y="11555"/>
              <a:ext cx="11515500" cy="6858000"/>
            </a:xfrm>
            <a:prstGeom prst="rect">
              <a:avLst/>
            </a:prstGeom>
          </p:spPr>
        </p:pic>
      </p:grp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477610D-8E89-B51E-C458-35068F7E7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46"/>
          <a:stretch/>
        </p:blipFill>
        <p:spPr>
          <a:xfrm>
            <a:off x="6769820" y="360560"/>
            <a:ext cx="4935683" cy="4161793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063C5B2-ED55-E7FA-EB71-DB01A4FA2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432"/>
          <a:stretch/>
        </p:blipFill>
        <p:spPr>
          <a:xfrm>
            <a:off x="273050" y="4291445"/>
            <a:ext cx="2277502" cy="246264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0F7BF6-189C-2C50-6B24-2B02AE67F75D}"/>
              </a:ext>
            </a:extLst>
          </p:cNvPr>
          <p:cNvGrpSpPr/>
          <p:nvPr/>
        </p:nvGrpSpPr>
        <p:grpSpPr>
          <a:xfrm>
            <a:off x="2954338" y="4256390"/>
            <a:ext cx="6283324" cy="2448064"/>
            <a:chOff x="2725595" y="4409937"/>
            <a:chExt cx="6283324" cy="24480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088DCD-E1B6-293D-8169-9E0BAB0470C4}"/>
                </a:ext>
              </a:extLst>
            </p:cNvPr>
            <p:cNvGrpSpPr/>
            <p:nvPr/>
          </p:nvGrpSpPr>
          <p:grpSpPr>
            <a:xfrm>
              <a:off x="2725595" y="4696692"/>
              <a:ext cx="6283324" cy="2161309"/>
              <a:chOff x="3151622" y="4323180"/>
              <a:chExt cx="4759614" cy="1637190"/>
            </a:xfrm>
          </p:grpSpPr>
          <p:pic>
            <p:nvPicPr>
              <p:cNvPr id="10" name="Picture 9" descr="Chart&#10;&#10;Description automatically generated">
                <a:extLst>
                  <a:ext uri="{FF2B5EF4-FFF2-40B4-BE49-F238E27FC236}">
                    <a16:creationId xmlns:a16="http://schemas.microsoft.com/office/drawing/2014/main" id="{11B1541B-A67E-FBE0-46EE-FC5DD259DE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2451" b="38572"/>
              <a:stretch/>
            </p:blipFill>
            <p:spPr>
              <a:xfrm>
                <a:off x="3151622" y="4323180"/>
                <a:ext cx="4759614" cy="1287912"/>
              </a:xfrm>
              <a:prstGeom prst="rect">
                <a:avLst/>
              </a:prstGeom>
            </p:spPr>
          </p:pic>
          <p:pic>
            <p:nvPicPr>
              <p:cNvPr id="11" name="Picture 10" descr="Chart&#10;&#10;Description automatically generated">
                <a:extLst>
                  <a:ext uri="{FF2B5EF4-FFF2-40B4-BE49-F238E27FC236}">
                    <a16:creationId xmlns:a16="http://schemas.microsoft.com/office/drawing/2014/main" id="{32C77FD3-E58C-0D6B-B140-A5502BD4E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6717"/>
              <a:stretch/>
            </p:blipFill>
            <p:spPr>
              <a:xfrm>
                <a:off x="3151622" y="5611087"/>
                <a:ext cx="4759614" cy="349283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82E94C-E847-41B8-8F1D-BC10A844B6CA}"/>
                </a:ext>
              </a:extLst>
            </p:cNvPr>
            <p:cNvGrpSpPr/>
            <p:nvPr/>
          </p:nvGrpSpPr>
          <p:grpSpPr>
            <a:xfrm>
              <a:off x="2725595" y="4409937"/>
              <a:ext cx="6283324" cy="2427272"/>
              <a:chOff x="3151622" y="3995772"/>
              <a:chExt cx="4759614" cy="1838659"/>
            </a:xfrm>
          </p:grpSpPr>
          <p:pic>
            <p:nvPicPr>
              <p:cNvPr id="14" name="Picture 13" descr="Chart&#10;&#10;Description automatically generated">
                <a:extLst>
                  <a:ext uri="{FF2B5EF4-FFF2-40B4-BE49-F238E27FC236}">
                    <a16:creationId xmlns:a16="http://schemas.microsoft.com/office/drawing/2014/main" id="{439BE68E-046D-E66E-5DF6-0E97F057F9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91740"/>
              <a:stretch/>
            </p:blipFill>
            <p:spPr>
              <a:xfrm>
                <a:off x="3151622" y="3995772"/>
                <a:ext cx="4759614" cy="217212"/>
              </a:xfrm>
              <a:prstGeom prst="rect">
                <a:avLst/>
              </a:prstGeom>
            </p:spPr>
          </p:pic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806793D3-6C67-CC2F-20E8-2F466CF69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6717"/>
              <a:stretch/>
            </p:blipFill>
            <p:spPr>
              <a:xfrm>
                <a:off x="3151622" y="5485148"/>
                <a:ext cx="4759614" cy="349283"/>
              </a:xfrm>
              <a:prstGeom prst="rect">
                <a:avLst/>
              </a:prstGeom>
            </p:spPr>
          </p:pic>
        </p:grp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9F2A2D5-AD17-7047-CE11-279FBCA4D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681" y="-135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Meta-scape summary of pathway</a:t>
            </a:r>
          </a:p>
        </p:txBody>
      </p:sp>
    </p:spTree>
    <p:extLst>
      <p:ext uri="{BB962C8B-B14F-4D97-AF65-F5344CB8AC3E}">
        <p14:creationId xmlns:p14="http://schemas.microsoft.com/office/powerpoint/2010/main" val="301644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1188B59-C2D7-8CD0-CF46-AADC15A9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2" y="397445"/>
            <a:ext cx="6828074" cy="2922142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71EC925-0F4D-DA85-AF6F-CD616ABB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1" y="3219094"/>
            <a:ext cx="6828074" cy="365968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BAA25F0-C60C-7617-9479-904B7601B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244" y="2293114"/>
            <a:ext cx="4759614" cy="262962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F9C9D6F-423F-AD10-AD27-BAA88CCD2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544" y="20782"/>
            <a:ext cx="4759614" cy="227233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E95579AE-BF09-1E1F-E7BF-97AC57982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243" y="5048937"/>
            <a:ext cx="5027757" cy="147430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749FED-4F70-1C41-AED2-A553B9E4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173" y="-262300"/>
            <a:ext cx="8125691" cy="940881"/>
          </a:xfrm>
        </p:spPr>
        <p:txBody>
          <a:bodyPr>
            <a:normAutofit/>
          </a:bodyPr>
          <a:lstStyle/>
          <a:p>
            <a:r>
              <a:rPr lang="en-US" sz="3200" dirty="0"/>
              <a:t>Meta-scape description of “Core metabolism”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30F384-1574-0636-1FCD-EA73A6F2D314}"/>
              </a:ext>
            </a:extLst>
          </p:cNvPr>
          <p:cNvSpPr/>
          <p:nvPr/>
        </p:nvSpPr>
        <p:spPr>
          <a:xfrm>
            <a:off x="11158538" y="5048937"/>
            <a:ext cx="342900" cy="266013"/>
          </a:xfrm>
          <a:prstGeom prst="rect">
            <a:avLst/>
          </a:prstGeom>
          <a:noFill/>
          <a:ln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4645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7CED-E916-6211-E218-00AC3014E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5819"/>
            <a:ext cx="10515600" cy="1325563"/>
          </a:xfrm>
        </p:spPr>
        <p:txBody>
          <a:bodyPr/>
          <a:lstStyle/>
          <a:p>
            <a:r>
              <a:rPr lang="en-US" dirty="0"/>
              <a:t>Meta-scape description of “Core metabolism”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4E0A88-D52B-5D9C-C730-D80E9AD65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15601"/>
              </p:ext>
            </p:extLst>
          </p:nvPr>
        </p:nvGraphicFramePr>
        <p:xfrm>
          <a:off x="2712027" y="1273824"/>
          <a:ext cx="9390999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828">
                  <a:extLst>
                    <a:ext uri="{9D8B030D-6E8A-4147-A177-3AD203B41FA5}">
                      <a16:colId xmlns:a16="http://schemas.microsoft.com/office/drawing/2014/main" val="1771617439"/>
                    </a:ext>
                  </a:extLst>
                </a:gridCol>
                <a:gridCol w="8279171">
                  <a:extLst>
                    <a:ext uri="{9D8B030D-6E8A-4147-A177-3AD203B41FA5}">
                      <a16:colId xmlns:a16="http://schemas.microsoft.com/office/drawing/2014/main" val="4065489778"/>
                    </a:ext>
                  </a:extLst>
                </a:gridCol>
              </a:tblGrid>
              <a:tr h="222636">
                <a:tc>
                  <a:txBody>
                    <a:bodyPr/>
                    <a:lstStyle/>
                    <a:p>
                      <a:r>
                        <a:rPr sz="1200" dirty="0" err="1"/>
                        <a:t>MyList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812 loci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GO:0090407|organophosphate biosynthetic process|-100.0;GO:0019693|ribose phosphate metabolic process|-100.0;GO:0009259|ribonucleotide metabolic process|-100.0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09670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MyList_MCODE_ALL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GO:0090407|organophosphate biosynthetic process|-100.0;GO:0019693|ribose phosphate metabolic process|-100.0;GO:0009259|ribonucleotide metabolic process|-100.0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271829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GO:0006091|generation of precursor metabolites and energy|-100.0;hsa00190|Oxidative phosphorylation|-92.7;WP111|Electron transport chain: OXPHOS system in mitochondria|-81.5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031698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GO:0055086|nucleobase-containing small molecule metabolic process|-43.1;GO:0009117|nucleotide metabolic process|-40.2;GO:0006753|nucleoside phosphate metabolic process|-39.9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352994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GO:0006506|GPI anchor biosynthetic process|-34.3;GO:0006505|GPI anchor metabolic process|-34.0;GO:1901137|carbohydrate derivative biosynthetic process|-33.2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21253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hsa01240|Biosynthesis of cofactors|-18.8;GO:0055086|nucleobase-containing small molecule metabolic process|-18.2;GO:0090407|organophosphate biosynthetic process|-14.6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607130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GO:0090407|organophosphate biosynthetic process|-16.7;hsa00510|N-Glycan biosynthesis|-16.5;GO:1901137|carbohydrate derivative biosynthetic process|-14.6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441462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WP4022|Pyrimidine metabolism|-31.5;hsa03020|RNA polymerase|-29.9;GO:0003899|DNA-directed 5'-3' RNA polymerase activity|-26.9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506923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GO:0090407|organophosphate biosynthetic process|-15.3;GO:0046474|glycerophospholipid biosynthetic process|-14.0;GO:0045017|glycerolipid biosynthetic process|-13.6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31604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GO:0046474|glycerophospholipid biosynthetic process|-8.7;GO:0045017|glycerolipid biosynthetic process|-8.6;GO:0008654|phospholipid biosynthetic process|-8.4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69778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GO:0008610|lipid biosynthetic process|-5.1;GO:0016773|phosphotransferase activity, alcohol group as acceptor|-5.0;GO:0016301|kinase activity|-4.9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061406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 dirty="0"/>
                        <a:t>_FINAL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GO:0090407|organophosphate biosynthetic process|-100.0;GO:0019693|ribose phosphate metabolic process|-100.0;GO:0009259|ribonucleotide metabolic process|-100.0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78112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295420-A517-33E3-7F82-0BF0E3AE8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7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1AEC-85A2-3474-ECA8-C8CAF202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MetaScape</a:t>
            </a:r>
            <a:r>
              <a:rPr lang="en-US" sz="3600" dirty="0"/>
              <a:t> protein </a:t>
            </a:r>
            <a:br>
              <a:rPr lang="en-US" sz="3600" dirty="0"/>
            </a:br>
            <a:r>
              <a:rPr lang="en-US" sz="3600" dirty="0"/>
              <a:t>interaction summary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71BCC-57E2-A007-20A3-2A9EDD26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4" r="26013" b="60476"/>
          <a:stretch/>
        </p:blipFill>
        <p:spPr>
          <a:xfrm>
            <a:off x="5299364" y="94962"/>
            <a:ext cx="6806046" cy="7428586"/>
          </a:xfrm>
          <a:prstGeom prst="rect">
            <a:avLst/>
          </a:prstGeom>
        </p:spPr>
      </p:pic>
      <p:pic>
        <p:nvPicPr>
          <p:cNvPr id="6" name="Picture 5" descr="_FINAL_PPIColorByCluster.png">
            <a:extLst>
              <a:ext uri="{FF2B5EF4-FFF2-40B4-BE49-F238E27FC236}">
                <a16:creationId xmlns:a16="http://schemas.microsoft.com/office/drawing/2014/main" id="{575A6E16-F17C-CFE4-D840-A9C8549F8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0" y="1349824"/>
            <a:ext cx="4339937" cy="34455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BC0C360-5FBB-747E-4096-F99D9B1E9068}"/>
              </a:ext>
            </a:extLst>
          </p:cNvPr>
          <p:cNvSpPr/>
          <p:nvPr/>
        </p:nvSpPr>
        <p:spPr>
          <a:xfrm>
            <a:off x="2327564" y="4272560"/>
            <a:ext cx="3457575" cy="831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F36B8-586B-CA04-EB2A-3608FBEA3562}"/>
              </a:ext>
            </a:extLst>
          </p:cNvPr>
          <p:cNvSpPr txBox="1"/>
          <p:nvPr/>
        </p:nvSpPr>
        <p:spPr>
          <a:xfrm>
            <a:off x="2327564" y="4493139"/>
            <a:ext cx="618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GEGC cluster identification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097E0-3342-6CC5-4C22-3AD33929906D}"/>
              </a:ext>
            </a:extLst>
          </p:cNvPr>
          <p:cNvSpPr txBox="1"/>
          <p:nvPr/>
        </p:nvSpPr>
        <p:spPr>
          <a:xfrm>
            <a:off x="86590" y="5411142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GO:0090407|organophosphate biosynthetic process</a:t>
            </a:r>
          </a:p>
          <a:p>
            <a:r>
              <a:rPr lang="en-US" dirty="0"/>
              <a:t>GO:0019693|ribose phosphate metabolic process</a:t>
            </a:r>
          </a:p>
          <a:p>
            <a:r>
              <a:rPr lang="en-US" dirty="0"/>
              <a:t>GO:0009259|ribonucleotide metabolic process</a:t>
            </a:r>
          </a:p>
        </p:txBody>
      </p:sp>
    </p:spTree>
    <p:extLst>
      <p:ext uri="{BB962C8B-B14F-4D97-AF65-F5344CB8AC3E}">
        <p14:creationId xmlns:p14="http://schemas.microsoft.com/office/powerpoint/2010/main" val="8307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9096</TotalTime>
  <Words>1433</Words>
  <Application>Microsoft Macintosh PowerPoint</Application>
  <PresentationFormat>Widescreen</PresentationFormat>
  <Paragraphs>154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Meta-scape description of “Core metabolism” </vt:lpstr>
      <vt:lpstr>Meta-scape description of “Core metabolism” </vt:lpstr>
      <vt:lpstr>MetaScape protein  interaction summary </vt:lpstr>
      <vt:lpstr>PowerPoint Presentation</vt:lpstr>
      <vt:lpstr>PowerPoint Presentation</vt:lpstr>
      <vt:lpstr>PowerPoint Presentation</vt:lpstr>
      <vt:lpstr>PowerPoint Presentation</vt:lpstr>
      <vt:lpstr>So then we use the the core KO reactions to look at spaceflight responses…  Here’s the Arabidopsis example </vt:lpstr>
      <vt:lpstr>PowerPoint Presentation</vt:lpstr>
      <vt:lpstr>Prototype / old figures after here</vt:lpstr>
      <vt:lpstr>Human vs Arabidopsis &amp; Fly vs Mouse  </vt:lpstr>
      <vt:lpstr>Human vs Arabidopsis </vt:lpstr>
      <vt:lpstr>Human vs Mouse </vt:lpstr>
      <vt:lpstr>Human vs Fly</vt:lpstr>
      <vt:lpstr>Mouse vs Arabidopsis </vt:lpstr>
      <vt:lpstr>Arabidopsis vs fly </vt:lpstr>
      <vt:lpstr>Fly vs Mouse</vt:lpstr>
      <vt:lpstr>iPath3 Meta: Human vs Arabidopsis &amp; Fly vs Mouse  </vt:lpstr>
      <vt:lpstr>Human &amp; Arabidopsis &amp; Fly &amp; Mouse  </vt:lpstr>
      <vt:lpstr>Human &amp; Arabidopsis &amp; Fly &amp; Mouse  </vt:lpstr>
      <vt:lpstr>Carb vs Lipid  </vt:lpstr>
      <vt:lpstr>PowerPoint Presentation</vt:lpstr>
      <vt:lpstr>mTOR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Barker</dc:creator>
  <cp:lastModifiedBy>Richard Barker</cp:lastModifiedBy>
  <cp:revision>10</cp:revision>
  <dcterms:created xsi:type="dcterms:W3CDTF">2022-12-20T01:40:21Z</dcterms:created>
  <dcterms:modified xsi:type="dcterms:W3CDTF">2022-12-28T22:14:51Z</dcterms:modified>
</cp:coreProperties>
</file>